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93" r:id="rId4"/>
    <p:sldId id="295" r:id="rId5"/>
    <p:sldId id="291" r:id="rId6"/>
    <p:sldId id="308" r:id="rId7"/>
    <p:sldId id="307" r:id="rId8"/>
    <p:sldId id="294" r:id="rId9"/>
    <p:sldId id="304" r:id="rId10"/>
    <p:sldId id="298" r:id="rId11"/>
    <p:sldId id="299" r:id="rId12"/>
    <p:sldId id="300" r:id="rId13"/>
    <p:sldId id="301" r:id="rId14"/>
    <p:sldId id="305" r:id="rId15"/>
    <p:sldId id="302" r:id="rId16"/>
    <p:sldId id="303" r:id="rId17"/>
    <p:sldId id="306" r:id="rId18"/>
    <p:sldId id="260" r:id="rId19"/>
  </p:sldIdLst>
  <p:sldSz cx="9144000" cy="6858000" type="screen4x3"/>
  <p:notesSz cx="6858000" cy="9144000"/>
  <p:custDataLst>
    <p:tags r:id="rId21"/>
  </p:custDataLst>
  <p:defaultTextStyle>
    <a:defPPr lvl="0">
      <a:defRPr lang="en-US"/>
    </a:defPPr>
    <a:lvl1pPr marL="0" lv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F9D893-E3EA-425B-9782-90C7313C531B}" v="25" dt="2025-10-13T18:03:03.307"/>
    <p1510:client id="{C4661DC9-4957-45B2-B481-4E2C09FEA0C8}" v="6" dt="2025-10-14T04:22:05.1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82" autoAdjust="0"/>
    <p:restoredTop sz="95388" autoAdjust="0"/>
  </p:normalViewPr>
  <p:slideViewPr>
    <p:cSldViewPr snapToGrid="0">
      <p:cViewPr>
        <p:scale>
          <a:sx n="100" d="100"/>
          <a:sy n="100" d="100"/>
        </p:scale>
        <p:origin x="1094" y="-6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naneshwar Reddy Yenna" userId="1106ee49dc148aa8" providerId="LiveId" clId="{328A8125-768D-4553-9810-631D950F4156}"/>
    <pc:docChg chg="modSld">
      <pc:chgData name="Gnaneshwar Reddy Yenna" userId="1106ee49dc148aa8" providerId="LiveId" clId="{328A8125-768D-4553-9810-631D950F4156}" dt="2025-10-14T04:31:44.753" v="27" actId="1076"/>
      <pc:docMkLst>
        <pc:docMk/>
      </pc:docMkLst>
      <pc:sldChg chg="modSp mod">
        <pc:chgData name="Gnaneshwar Reddy Yenna" userId="1106ee49dc148aa8" providerId="LiveId" clId="{328A8125-768D-4553-9810-631D950F4156}" dt="2025-10-14T04:21:21.238" v="19" actId="21"/>
        <pc:sldMkLst>
          <pc:docMk/>
          <pc:sldMk cId="1175052787" sldId="291"/>
        </pc:sldMkLst>
        <pc:graphicFrameChg chg="mod modGraphic">
          <ac:chgData name="Gnaneshwar Reddy Yenna" userId="1106ee49dc148aa8" providerId="LiveId" clId="{328A8125-768D-4553-9810-631D950F4156}" dt="2025-10-14T04:21:21.238" v="19" actId="21"/>
          <ac:graphicFrameMkLst>
            <pc:docMk/>
            <pc:sldMk cId="1175052787" sldId="291"/>
            <ac:graphicFrameMk id="12" creationId="{0286443B-CDA1-46CE-5416-27B44265E083}"/>
          </ac:graphicFrameMkLst>
        </pc:graphicFrameChg>
      </pc:sldChg>
      <pc:sldChg chg="modSp mod">
        <pc:chgData name="Gnaneshwar Reddy Yenna" userId="1106ee49dc148aa8" providerId="LiveId" clId="{328A8125-768D-4553-9810-631D950F4156}" dt="2025-10-14T04:31:44.753" v="27" actId="1076"/>
        <pc:sldMkLst>
          <pc:docMk/>
          <pc:sldMk cId="2910600418" sldId="307"/>
        </pc:sldMkLst>
        <pc:graphicFrameChg chg="mod modGraphic">
          <ac:chgData name="Gnaneshwar Reddy Yenna" userId="1106ee49dc148aa8" providerId="LiveId" clId="{328A8125-768D-4553-9810-631D950F4156}" dt="2025-10-14T04:31:44.753" v="27" actId="1076"/>
          <ac:graphicFrameMkLst>
            <pc:docMk/>
            <pc:sldMk cId="2910600418" sldId="307"/>
            <ac:graphicFrameMk id="3" creationId="{8CB721DD-FC88-8523-7131-8CF8B8A065F0}"/>
          </ac:graphicFrameMkLst>
        </pc:graphicFrameChg>
      </pc:sldChg>
      <pc:sldChg chg="modSp mod">
        <pc:chgData name="Gnaneshwar Reddy Yenna" userId="1106ee49dc148aa8" providerId="LiveId" clId="{328A8125-768D-4553-9810-631D950F4156}" dt="2025-10-14T04:21:57.084" v="24" actId="21"/>
        <pc:sldMkLst>
          <pc:docMk/>
          <pc:sldMk cId="208333302" sldId="308"/>
        </pc:sldMkLst>
        <pc:graphicFrameChg chg="mod modGraphic">
          <ac:chgData name="Gnaneshwar Reddy Yenna" userId="1106ee49dc148aa8" providerId="LiveId" clId="{328A8125-768D-4553-9810-631D950F4156}" dt="2025-10-14T04:21:57.084" v="24" actId="21"/>
          <ac:graphicFrameMkLst>
            <pc:docMk/>
            <pc:sldMk cId="208333302" sldId="308"/>
            <ac:graphicFrameMk id="8" creationId="{64630E31-92B3-4C93-D0DA-6309D995B379}"/>
          </ac:graphicFrameMkLst>
        </pc:graphicFrameChg>
      </pc:sldChg>
    </pc:docChg>
  </pc:docChgLst>
</pc:chgInfo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0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711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8B8B73-94F3-4A0B-B06B-C1189A3F5431}" type="datetimeFigureOut">
              <a:rPr lang="en-US" smtClean="0"/>
              <a:t>10/14/2025</a:t>
            </a:fld>
            <a:endParaRPr lang="en-US"/>
          </a:p>
        </p:txBody>
      </p:sp>
      <p:sp>
        <p:nvSpPr>
          <p:cNvPr id="1048712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48713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14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715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37DEC7-9B37-4F03-A5B7-430C01D5E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386447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4859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IN" altLang="en-US"/>
          </a:p>
        </p:txBody>
      </p:sp>
      <p:sp>
        <p:nvSpPr>
          <p:cNvPr id="104859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8E9240A-0252-4890-8A04-E7204AF916C1}" type="slidenum">
              <a:rPr lang="en-IN" altLang="en-US" smtClean="0"/>
              <a:pPr>
                <a:spcBef>
                  <a:spcPct val="0"/>
                </a:spcBef>
              </a:pPr>
              <a:t>1</a:t>
            </a:fld>
            <a:endParaRPr lang="en-IN" altLang="en-US"/>
          </a:p>
        </p:txBody>
      </p:sp>
      <p:sp>
        <p:nvSpPr>
          <p:cNvPr id="1048597" name="Footer Placeholder 1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768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7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169" name="Google Shape;2097169;g4d3ea4161448a43a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7170" name="Google Shape;2097170;g4d3ea4161448a43a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7171" name="Google Shape;2097171;g4d3ea4161448a43a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45851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582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40EFD-1272-4D30-B73E-97F4438AC160}" type="datetime1">
              <a:rPr lang="en-US" smtClean="0"/>
              <a:t>10/14/2025</a:t>
            </a:fld>
            <a:endParaRPr lang="en-US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ICDAIC-24</a:t>
            </a:r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5C1B2-8980-4C97-A56F-705F2C545C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78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7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ED127-EE29-47AD-912F-4485FFB3F691}" type="datetime1">
              <a:rPr lang="en-US" smtClean="0"/>
              <a:t>10/14/2025</a:t>
            </a:fld>
            <a:endParaRPr lang="en-US"/>
          </a:p>
        </p:txBody>
      </p:sp>
      <p:sp>
        <p:nvSpPr>
          <p:cNvPr id="104868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ICDAIC-24</a:t>
            </a:r>
          </a:p>
        </p:txBody>
      </p:sp>
      <p:sp>
        <p:nvSpPr>
          <p:cNvPr id="104868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5C1B2-8980-4C97-A56F-705F2C545C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6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67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6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BDAE1-A105-4C99-B9B6-FA8CC8FD9F40}" type="datetime1">
              <a:rPr lang="en-US" smtClean="0"/>
              <a:t>10/14/2025</a:t>
            </a:fld>
            <a:endParaRPr lang="en-US"/>
          </a:p>
        </p:txBody>
      </p:sp>
      <p:sp>
        <p:nvSpPr>
          <p:cNvPr id="104866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ICDAIC-24</a:t>
            </a:r>
          </a:p>
        </p:txBody>
      </p:sp>
      <p:sp>
        <p:nvSpPr>
          <p:cNvPr id="104867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5C1B2-8980-4C97-A56F-705F2C545C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5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0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BA82A-BD61-4E22-8CD0-82E66C539493}" type="datetime1">
              <a:rPr lang="en-US" smtClean="0"/>
              <a:t>10/14/2025</a:t>
            </a:fld>
            <a:endParaRPr lang="en-US"/>
          </a:p>
        </p:txBody>
      </p:sp>
      <p:sp>
        <p:nvSpPr>
          <p:cNvPr id="104860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ICDAIC-24</a:t>
            </a:r>
          </a:p>
        </p:txBody>
      </p:sp>
      <p:sp>
        <p:nvSpPr>
          <p:cNvPr id="104860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5C1B2-8980-4C97-A56F-705F2C545C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8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8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F5C33-2080-457F-BDEF-495754E394F3}" type="datetime1">
              <a:rPr lang="en-US" smtClean="0"/>
              <a:t>10/14/2025</a:t>
            </a:fld>
            <a:endParaRPr lang="en-US"/>
          </a:p>
        </p:txBody>
      </p:sp>
      <p:sp>
        <p:nvSpPr>
          <p:cNvPr id="104868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ICDAIC-24</a:t>
            </a:r>
          </a:p>
        </p:txBody>
      </p:sp>
      <p:sp>
        <p:nvSpPr>
          <p:cNvPr id="104868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5C1B2-8980-4C97-A56F-705F2C545C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88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89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90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6A86-8FD5-4B3B-BD0D-78BF82426712}" type="datetime1">
              <a:rPr lang="en-US" smtClean="0"/>
              <a:t>10/14/2025</a:t>
            </a:fld>
            <a:endParaRPr lang="en-US"/>
          </a:p>
        </p:txBody>
      </p:sp>
      <p:sp>
        <p:nvSpPr>
          <p:cNvPr id="1048691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ICDAIC-24</a:t>
            </a:r>
          </a:p>
        </p:txBody>
      </p:sp>
      <p:sp>
        <p:nvSpPr>
          <p:cNvPr id="1048692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5C1B2-8980-4C97-A56F-705F2C545C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3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94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95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9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97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98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05E61-6699-4B9E-B53F-D01BC0C8A6D9}" type="datetime1">
              <a:rPr lang="en-US" smtClean="0"/>
              <a:t>10/14/2025</a:t>
            </a:fld>
            <a:endParaRPr lang="en-US"/>
          </a:p>
        </p:txBody>
      </p:sp>
      <p:sp>
        <p:nvSpPr>
          <p:cNvPr id="1048699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ICDAIC-24</a:t>
            </a:r>
          </a:p>
        </p:txBody>
      </p:sp>
      <p:sp>
        <p:nvSpPr>
          <p:cNvPr id="1048700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5C1B2-8980-4C97-A56F-705F2C545C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6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65F84-DEC8-4213-B986-BB558D86DBBF}" type="datetime1">
              <a:rPr lang="en-US" smtClean="0"/>
              <a:t>10/14/2025</a:t>
            </a:fld>
            <a:endParaRPr lang="en-US"/>
          </a:p>
        </p:txBody>
      </p:sp>
      <p:sp>
        <p:nvSpPr>
          <p:cNvPr id="104866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ICDAIC-24</a:t>
            </a:r>
          </a:p>
        </p:txBody>
      </p:sp>
      <p:sp>
        <p:nvSpPr>
          <p:cNvPr id="104866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5C1B2-8980-4C97-A56F-705F2C545C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1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68C45-B8CD-442D-B0C5-0941EEF617DB}" type="datetime1">
              <a:rPr lang="en-US" smtClean="0"/>
              <a:t>10/14/2025</a:t>
            </a:fld>
            <a:endParaRPr lang="en-US"/>
          </a:p>
        </p:txBody>
      </p:sp>
      <p:sp>
        <p:nvSpPr>
          <p:cNvPr id="1048702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ICDAIC-24</a:t>
            </a:r>
          </a:p>
        </p:txBody>
      </p:sp>
      <p:sp>
        <p:nvSpPr>
          <p:cNvPr id="104870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5C1B2-8980-4C97-A56F-705F2C545C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4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705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706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0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28F6E-A3B7-452F-9153-5B23184BA34C}" type="datetime1">
              <a:rPr lang="en-US" smtClean="0"/>
              <a:t>10/14/2025</a:t>
            </a:fld>
            <a:endParaRPr lang="en-US"/>
          </a:p>
        </p:txBody>
      </p:sp>
      <p:sp>
        <p:nvSpPr>
          <p:cNvPr id="104870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ICDAIC-24</a:t>
            </a:r>
          </a:p>
        </p:txBody>
      </p:sp>
      <p:sp>
        <p:nvSpPr>
          <p:cNvPr id="104870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5C1B2-8980-4C97-A56F-705F2C545C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1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72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48673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7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7BAB3-416E-4F7C-9903-48844531044F}" type="datetime1">
              <a:rPr lang="en-US" smtClean="0"/>
              <a:t>10/14/2025</a:t>
            </a:fld>
            <a:endParaRPr lang="en-US"/>
          </a:p>
        </p:txBody>
      </p:sp>
      <p:sp>
        <p:nvSpPr>
          <p:cNvPr id="104867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ICDAIC-24</a:t>
            </a:r>
          </a:p>
        </p:txBody>
      </p:sp>
      <p:sp>
        <p:nvSpPr>
          <p:cNvPr id="104867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5C1B2-8980-4C97-A56F-705F2C545C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5325C9-AFEA-47FC-B23E-5F346AFF7505}" type="datetime1">
              <a:rPr lang="en-US" smtClean="0"/>
              <a:t>10/14/2025</a:t>
            </a:fld>
            <a:endParaRPr 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ICDAIC-24</a:t>
            </a:r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85C1B2-8980-4C97-A56F-705F2C545C66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7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155" name="Google Shape;2097155;p1" descr="Related image"/>
          <p:cNvSpPr/>
          <p:nvPr/>
        </p:nvSpPr>
        <p:spPr>
          <a:xfrm>
            <a:off x="63500" y="-44593"/>
            <a:ext cx="304800" cy="21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097156" name="Google Shape;2097156;p1"/>
          <p:cNvSpPr/>
          <p:nvPr/>
        </p:nvSpPr>
        <p:spPr>
          <a:xfrm>
            <a:off x="-1" y="1539774"/>
            <a:ext cx="9144001" cy="924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 dirty="0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Major Project</a:t>
            </a:r>
            <a:r>
              <a:rPr lang="en-US" sz="2400" b="1" i="0" u="none" strike="noStrike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Internal Review - 02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1" i="0" u="none" strike="noStrike" cap="none" dirty="0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97157" name="Google Shape;2097157;p1"/>
          <p:cNvSpPr/>
          <p:nvPr/>
        </p:nvSpPr>
        <p:spPr>
          <a:xfrm>
            <a:off x="4690479" y="4249796"/>
            <a:ext cx="4096375" cy="1326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/>
              <a:t>Team members</a:t>
            </a:r>
            <a:r>
              <a:rPr lang="en-US" sz="1600" dirty="0"/>
              <a:t>:</a:t>
            </a:r>
          </a:p>
          <a:p>
            <a:pPr>
              <a:spcAft>
                <a:spcPts val="800"/>
              </a:spcAft>
              <a:buNone/>
            </a:pPr>
            <a:r>
              <a:rPr lang="en-IN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Gnaneshwar Reddy Yenna (22241A1264)                                     </a:t>
            </a:r>
            <a:r>
              <a:rPr lang="en-IN" sz="16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  <a:buNone/>
            </a:pPr>
            <a:r>
              <a:rPr lang="en-IN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Ponnamanda Eswar (22241A1244) 	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en-IN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Madupathi Nithin Kumar (22241A1233)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</p:txBody>
      </p:sp>
      <p:sp>
        <p:nvSpPr>
          <p:cNvPr id="2097158" name="Google Shape;2097158;p1"/>
          <p:cNvSpPr/>
          <p:nvPr/>
        </p:nvSpPr>
        <p:spPr>
          <a:xfrm>
            <a:off x="6874780" y="162795"/>
            <a:ext cx="2180582" cy="3658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i="0" strike="noStrike" cap="none" dirty="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Batch</a:t>
            </a:r>
            <a:r>
              <a:rPr lang="en-IN" sz="2400" b="1" strike="noStrike" cap="none" dirty="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 : A10</a:t>
            </a:r>
            <a:endParaRPr sz="2400" b="1" strike="noStrike" cap="none" dirty="0">
              <a:solidFill>
                <a:schemeClr val="dk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2097159" name="Google Shape;209715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7050" y="560360"/>
            <a:ext cx="1149354" cy="785485"/>
          </a:xfrm>
          <a:prstGeom prst="rect">
            <a:avLst/>
          </a:prstGeom>
          <a:noFill/>
          <a:ln>
            <a:noFill/>
          </a:ln>
        </p:spPr>
      </p:pic>
      <p:sp>
        <p:nvSpPr>
          <p:cNvPr id="2097160" name="Google Shape;2097160;p1"/>
          <p:cNvSpPr txBox="1"/>
          <p:nvPr/>
        </p:nvSpPr>
        <p:spPr>
          <a:xfrm flipH="1">
            <a:off x="1777050" y="486712"/>
            <a:ext cx="6939900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GOKARAJU RANGARAJU </a:t>
            </a:r>
            <a:endParaRPr sz="28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Institute of Engineering and Technology</a:t>
            </a:r>
            <a:endParaRPr sz="2800" dirty="0"/>
          </a:p>
        </p:txBody>
      </p:sp>
      <p:sp>
        <p:nvSpPr>
          <p:cNvPr id="2097161" name="Google Shape;2097161;p1"/>
          <p:cNvSpPr txBox="1"/>
          <p:nvPr/>
        </p:nvSpPr>
        <p:spPr>
          <a:xfrm>
            <a:off x="2448560" y="3454676"/>
            <a:ext cx="467461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Information Technology</a:t>
            </a:r>
            <a:endParaRPr sz="2000" dirty="0"/>
          </a:p>
        </p:txBody>
      </p:sp>
      <p:sp>
        <p:nvSpPr>
          <p:cNvPr id="2097162" name="Google Shape;2097162;p1"/>
          <p:cNvSpPr txBox="1"/>
          <p:nvPr/>
        </p:nvSpPr>
        <p:spPr>
          <a:xfrm>
            <a:off x="427050" y="2507860"/>
            <a:ext cx="82899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2400" b="1" dirty="0" err="1">
                <a:latin typeface="Times New Roman" panose="02020603050405020304" pitchFamily="18" charset="0"/>
                <a:ea typeface="Calibri" panose="020F0502020204030204" pitchFamily="34" charset="0"/>
              </a:rPr>
              <a:t>IntelliQuiz</a:t>
            </a: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</a:rPr>
              <a:t> – A Gamified Adaptive Quiz Generator Using LLMs with Real-Time Analytics</a:t>
            </a:r>
            <a:endParaRPr sz="2400" dirty="0"/>
          </a:p>
        </p:txBody>
      </p:sp>
      <p:sp>
        <p:nvSpPr>
          <p:cNvPr id="2097164" name="Google Shape;2097164;p1"/>
          <p:cNvSpPr txBox="1"/>
          <p:nvPr/>
        </p:nvSpPr>
        <p:spPr>
          <a:xfrm>
            <a:off x="-88638" y="6646638"/>
            <a:ext cx="9144000" cy="6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2097157;p1">
            <a:extLst>
              <a:ext uri="{FF2B5EF4-FFF2-40B4-BE49-F238E27FC236}">
                <a16:creationId xmlns:a16="http://schemas.microsoft.com/office/drawing/2014/main" id="{859C41BF-6A33-8A37-B0B7-D0C40AD165C6}"/>
              </a:ext>
            </a:extLst>
          </p:cNvPr>
          <p:cNvSpPr/>
          <p:nvPr/>
        </p:nvSpPr>
        <p:spPr>
          <a:xfrm>
            <a:off x="1001727" y="4315765"/>
            <a:ext cx="2403165" cy="1326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1600" b="1" dirty="0">
                <a:solidFill>
                  <a:schemeClr val="dk1"/>
                </a:solidFill>
                <a:ea typeface="Times New Roman"/>
                <a:cs typeface="Times New Roman" panose="02020603050405020304" pitchFamily="18" charset="0"/>
                <a:sym typeface="Times New Roman"/>
              </a:rPr>
              <a:t>Under the Guidance of</a:t>
            </a:r>
            <a:endParaRPr lang="en-US" sz="1600" b="1" dirty="0">
              <a:cs typeface="Times New Roman" panose="02020603050405020304" pitchFamily="18" charset="0"/>
              <a:sym typeface="Times New Roman"/>
            </a:endParaRP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Mrs. A. Pavithra</a:t>
            </a:r>
            <a:endParaRPr lang="en-IN" sz="16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Assistant Professor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IT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93972C-7409-65F8-FBDE-7A2161C655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F2903F-DED4-3BA0-EB8B-1E849D227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368" y="1597448"/>
            <a:ext cx="7720244" cy="4895425"/>
          </a:xfrm>
          <a:prstGeom prst="rect">
            <a:avLst/>
          </a:prstGeom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AE28FDD4-0685-7CB4-9DC4-4D383EF82F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31"/>
          <a:stretch>
            <a:fillRect/>
          </a:stretch>
        </p:blipFill>
        <p:spPr bwMode="auto">
          <a:xfrm>
            <a:off x="883367" y="1597450"/>
            <a:ext cx="7720244" cy="4895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3482C0-948D-9869-8BED-609473607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err="1"/>
              <a:t>IntelliQuiz</a:t>
            </a:r>
            <a:r>
              <a:rPr lang="en-IN" b="1" dirty="0"/>
              <a:t> Class Diagram</a:t>
            </a:r>
          </a:p>
        </p:txBody>
      </p:sp>
    </p:spTree>
    <p:extLst>
      <p:ext uri="{BB962C8B-B14F-4D97-AF65-F5344CB8AC3E}">
        <p14:creationId xmlns:p14="http://schemas.microsoft.com/office/powerpoint/2010/main" val="135940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11414F-6555-C275-9DB5-C81867CBBF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AABA13-A83A-0590-CB45-4A300D0C2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9283" y="1447523"/>
            <a:ext cx="4486589" cy="4511317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599C9177-0B58-72A1-478E-EBB36109B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err="1"/>
              <a:t>IntelliQuiz</a:t>
            </a:r>
            <a:r>
              <a:rPr lang="en-IN" b="1" dirty="0"/>
              <a:t> Use Case Diagram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7003BE61-300D-0BB6-7C10-03C309A70B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0" t="-2601" r="62203" b="2601"/>
          <a:stretch>
            <a:fillRect/>
          </a:stretch>
        </p:blipFill>
        <p:spPr bwMode="auto">
          <a:xfrm>
            <a:off x="1929284" y="1231796"/>
            <a:ext cx="4486589" cy="1545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4A3636CD-0D2F-0328-7477-3FE2B57660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06" t="14966" r="27691"/>
          <a:stretch>
            <a:fillRect/>
          </a:stretch>
        </p:blipFill>
        <p:spPr bwMode="auto">
          <a:xfrm>
            <a:off x="1929283" y="3050063"/>
            <a:ext cx="4486590" cy="1374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>
            <a:extLst>
              <a:ext uri="{FF2B5EF4-FFF2-40B4-BE49-F238E27FC236}">
                <a16:creationId xmlns:a16="http://schemas.microsoft.com/office/drawing/2014/main" id="{FFAB24AC-46EB-4549-C24C-FB5DC5D203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71" r="1081"/>
          <a:stretch>
            <a:fillRect/>
          </a:stretch>
        </p:blipFill>
        <p:spPr bwMode="auto">
          <a:xfrm>
            <a:off x="1929285" y="4396681"/>
            <a:ext cx="4486588" cy="1642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643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E98E8-55F1-AB3C-2A20-A7F6A0775B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16EB9B-6A1F-7149-9163-78CC5EE58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90689"/>
            <a:ext cx="8157210" cy="4542470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5EDC6CE8-455B-8DF3-E33A-76EF7E14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err="1"/>
              <a:t>IntelliQuiz</a:t>
            </a:r>
            <a:r>
              <a:rPr lang="en-IN" b="1" dirty="0"/>
              <a:t> Sequence Diagram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F6B322B-18C4-54F6-757E-C23007CEFF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5"/>
          <a:stretch>
            <a:fillRect/>
          </a:stretch>
        </p:blipFill>
        <p:spPr bwMode="auto">
          <a:xfrm>
            <a:off x="491634" y="1700487"/>
            <a:ext cx="8294226" cy="4532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5105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A99DE0-FB63-22A3-4DE5-97B7EC2F7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6BD93D-35C7-796D-E0FA-9D20C5833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7460" y="1587910"/>
            <a:ext cx="4132133" cy="4642880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2F0F5FF0-FB62-1403-C609-9E2D306DE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err="1"/>
              <a:t>IntelliQuiz</a:t>
            </a:r>
            <a:r>
              <a:rPr lang="en-IN" b="1" dirty="0"/>
              <a:t> Activity Diagram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4193213-7A91-C9E1-251C-4AAB6468DC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15"/>
          <a:stretch>
            <a:fillRect/>
          </a:stretch>
        </p:blipFill>
        <p:spPr bwMode="auto">
          <a:xfrm>
            <a:off x="2474407" y="1587910"/>
            <a:ext cx="4195186" cy="4642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18546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CEE6C-4D01-8A61-7521-E2F9797AA2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74C681-EE54-C685-CFE2-C81CB2004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99" y="1779179"/>
            <a:ext cx="8721445" cy="4125091"/>
          </a:xfrm>
          <a:prstGeom prst="rect">
            <a:avLst/>
          </a:prstGeom>
        </p:spPr>
      </p:pic>
      <p:pic>
        <p:nvPicPr>
          <p:cNvPr id="10242" name="Picture 2">
            <a:extLst>
              <a:ext uri="{FF2B5EF4-FFF2-40B4-BE49-F238E27FC236}">
                <a16:creationId xmlns:a16="http://schemas.microsoft.com/office/drawing/2014/main" id="{C4512902-C6C2-DC9D-49B6-33A2CF32A0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50"/>
          <a:stretch>
            <a:fillRect/>
          </a:stretch>
        </p:blipFill>
        <p:spPr bwMode="auto">
          <a:xfrm>
            <a:off x="211277" y="1779179"/>
            <a:ext cx="8721446" cy="4125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905B83EF-78CF-9ABA-E8CC-AEA3FF421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err="1"/>
              <a:t>IntelliQuiz</a:t>
            </a:r>
            <a:r>
              <a:rPr lang="en-IN" b="1" dirty="0"/>
              <a:t> Component Diagram</a:t>
            </a:r>
          </a:p>
        </p:txBody>
      </p:sp>
    </p:spTree>
    <p:extLst>
      <p:ext uri="{BB962C8B-B14F-4D97-AF65-F5344CB8AC3E}">
        <p14:creationId xmlns:p14="http://schemas.microsoft.com/office/powerpoint/2010/main" val="28037684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5FE689-0DCF-950B-A8F4-DF47C3A2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81C25C-6970-8EF0-BEBE-232C91F16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078" y="1762935"/>
            <a:ext cx="8480323" cy="4452853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7D644B5-7ACA-4089-2E1C-37EC23789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365126"/>
            <a:ext cx="8183511" cy="1325563"/>
          </a:xfrm>
        </p:spPr>
        <p:txBody>
          <a:bodyPr>
            <a:normAutofit/>
          </a:bodyPr>
          <a:lstStyle/>
          <a:p>
            <a:r>
              <a:rPr lang="en-IN" b="1" dirty="0" err="1"/>
              <a:t>IntelliQuiz</a:t>
            </a:r>
            <a:r>
              <a:rPr lang="en-IN" b="1" dirty="0"/>
              <a:t> Communication Diagram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3EEF835-C7E9-E9EE-276B-B99B0930C2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0"/>
          <a:stretch>
            <a:fillRect/>
          </a:stretch>
        </p:blipFill>
        <p:spPr bwMode="auto">
          <a:xfrm>
            <a:off x="316599" y="1762934"/>
            <a:ext cx="8480323" cy="4452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2341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285595-ED1A-80E1-7015-F260C3E1CD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CB8C23-8ED6-4777-D420-B4B51B5118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540" y="1804220"/>
            <a:ext cx="7163800" cy="4068372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32267B4F-CD85-A068-E385-E13B6E9E0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err="1"/>
              <a:t>IntelliQuiz</a:t>
            </a:r>
            <a:r>
              <a:rPr lang="en-IN" b="1" dirty="0"/>
              <a:t> Deployment Diagram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61B30AB-32A7-5033-CE31-2A788B86CB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30"/>
          <a:stretch>
            <a:fillRect/>
          </a:stretch>
        </p:blipFill>
        <p:spPr bwMode="auto">
          <a:xfrm>
            <a:off x="978540" y="1804219"/>
            <a:ext cx="7186920" cy="4173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127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04FDEC-22F2-F0CD-F870-EBE0E09968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E0921-BB18-869C-8BBE-26732B4D1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336" y="2565362"/>
            <a:ext cx="7659328" cy="1727275"/>
          </a:xfrm>
        </p:spPr>
        <p:txBody>
          <a:bodyPr>
            <a:noAutofit/>
          </a:bodyPr>
          <a:lstStyle/>
          <a:p>
            <a:pPr algn="just"/>
            <a:r>
              <a:rPr lang="en-IN" sz="8000" b="1" dirty="0"/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0398346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8" name="Content Placeholder 2"/>
          <p:cNvSpPr>
            <a:spLocks noGrp="1"/>
          </p:cNvSpPr>
          <p:nvPr>
            <p:ph idx="1"/>
          </p:nvPr>
        </p:nvSpPr>
        <p:spPr>
          <a:xfrm>
            <a:off x="827088" y="1628775"/>
            <a:ext cx="7772400" cy="4051300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en-US" b="1" dirty="0"/>
              <a:t>	</a:t>
            </a:r>
          </a:p>
          <a:p>
            <a:pPr marL="0" indent="0" algn="ctr">
              <a:buNone/>
            </a:pPr>
            <a:endParaRPr lang="en-US" altLang="en-US" b="1" dirty="0">
              <a:solidFill>
                <a:srgbClr val="990033"/>
              </a:solidFill>
            </a:endParaRPr>
          </a:p>
          <a:p>
            <a:pPr marL="0" indent="0" algn="ctr">
              <a:buNone/>
            </a:pPr>
            <a:endParaRPr lang="en-US" altLang="en-US" b="1" dirty="0">
              <a:solidFill>
                <a:srgbClr val="990033"/>
              </a:solidFill>
            </a:endParaRPr>
          </a:p>
          <a:p>
            <a:pPr marL="0" indent="0" algn="ctr">
              <a:buNone/>
            </a:pPr>
            <a:r>
              <a:rPr lang="en-US" altLang="en-US" sz="6600" b="1" dirty="0">
                <a:solidFill>
                  <a:srgbClr val="990033"/>
                </a:solidFill>
                <a:latin typeface="Britannic Bold" panose="020B0903060703020204" pitchFamily="34" charset="0"/>
              </a:rPr>
              <a:t>THANK YOU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7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173" name="Google Shape;2097173;p3"/>
          <p:cNvSpPr txBox="1">
            <a:spLocks noGrp="1"/>
          </p:cNvSpPr>
          <p:nvPr>
            <p:ph type="title"/>
          </p:nvPr>
        </p:nvSpPr>
        <p:spPr>
          <a:xfrm>
            <a:off x="442210" y="224182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/>
              <a:t>ABSTRACT</a:t>
            </a:r>
            <a:endParaRPr sz="4000" b="1" dirty="0"/>
          </a:p>
        </p:txBody>
      </p:sp>
      <p:sp>
        <p:nvSpPr>
          <p:cNvPr id="2097174" name="Google Shape;2097174;p3"/>
          <p:cNvSpPr txBox="1">
            <a:spLocks noGrp="1"/>
          </p:cNvSpPr>
          <p:nvPr>
            <p:ph type="body" idx="1"/>
          </p:nvPr>
        </p:nvSpPr>
        <p:spPr>
          <a:xfrm>
            <a:off x="535430" y="1218187"/>
            <a:ext cx="8073140" cy="5033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just">
              <a:lnSpc>
                <a:spcPct val="200000"/>
              </a:lnSpc>
              <a:spcAft>
                <a:spcPts val="800"/>
              </a:spcAft>
              <a:buNone/>
            </a:pPr>
            <a:r>
              <a:rPr lang="en-US" sz="2000" kern="1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IntelliQuiz</a:t>
            </a:r>
            <a:r>
              <a:rPr lang="en-US" sz="20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is an AI-powered quiz platform that leverages Large Language Models (LLMs) to automatically generate multiple-choice questions (MCQs) from resources like PDFs, YouTube videos, or raw text. It features an Adaptive Difficulty Engine that adjusts question difficulty based on real-time student performance, a Gamified UI to enhance engagement, and Analytics Dashboards for both teachers and students to track progress and weak areas. The system supports role-based access for Admin, Teacher, and Student, ensuring personalized functionalities for each role.</a:t>
            </a:r>
            <a:endParaRPr lang="en-IN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374F2-E5D2-CB6B-4AD7-45CF80529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921" y="160823"/>
            <a:ext cx="7886700" cy="1325563"/>
          </a:xfrm>
        </p:spPr>
        <p:txBody>
          <a:bodyPr>
            <a:normAutofit/>
          </a:bodyPr>
          <a:lstStyle/>
          <a:p>
            <a:r>
              <a:rPr lang="en-IN" sz="4000" b="1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21A48-0D93-A9F1-2FE9-296A51767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921" y="1369292"/>
            <a:ext cx="7886700" cy="4351338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20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Traditional quiz systems are static, repetitive, and fail to adapt to a learner’s pace or strengths/weaknesses. Teachers spend time manually creating questions, and students often lack engaging feedback or analytics to track improvement. There’s a need for an intelligent, automated, and gamified system that can generate adaptive quizzes from diverse learning materials while providing instant insights.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01463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41AA99-EEA4-72F2-95DB-EFBA044262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05E61-42CC-908F-222E-657543352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502" y="94739"/>
            <a:ext cx="7886700" cy="1325563"/>
          </a:xfrm>
        </p:spPr>
        <p:txBody>
          <a:bodyPr>
            <a:normAutofit/>
          </a:bodyPr>
          <a:lstStyle/>
          <a:p>
            <a:r>
              <a:rPr lang="en-IN" sz="4000" b="1" dirty="0"/>
              <a:t>PROPOSED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82D2C-BBE0-2CEE-34F7-B4D445D07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502" y="1013011"/>
            <a:ext cx="7886700" cy="5369859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160000"/>
              </a:lnSpc>
              <a:buNone/>
            </a:pPr>
            <a:r>
              <a:rPr lang="en-US" sz="2000" dirty="0"/>
              <a:t>1) Content Processing: Extract text from uploaded resources.</a:t>
            </a:r>
          </a:p>
          <a:p>
            <a:pPr marL="0" indent="0" algn="just">
              <a:lnSpc>
                <a:spcPct val="160000"/>
              </a:lnSpc>
              <a:buNone/>
            </a:pPr>
            <a:r>
              <a:rPr lang="en-US" sz="2000" dirty="0"/>
              <a:t>2) LLM Integration: Send processed content to Google Gemini Pro or OpenAI API to generate MCQs tagged with difficulty levels.</a:t>
            </a:r>
          </a:p>
          <a:p>
            <a:pPr marL="0" indent="0" algn="just">
              <a:lnSpc>
                <a:spcPct val="160000"/>
              </a:lnSpc>
              <a:buNone/>
            </a:pPr>
            <a:r>
              <a:rPr lang="en-US" sz="2000" dirty="0"/>
              <a:t>3) Adaptive Engine: Adjusts difficulty based on student responses (level up/down logic).</a:t>
            </a:r>
          </a:p>
          <a:p>
            <a:pPr marL="0" indent="0" algn="just">
              <a:lnSpc>
                <a:spcPct val="160000"/>
              </a:lnSpc>
              <a:buNone/>
            </a:pPr>
            <a:r>
              <a:rPr lang="en-US" sz="2000" dirty="0"/>
              <a:t>4) Gamification Layer: Points, badges, leaderboards for classrooms.</a:t>
            </a:r>
          </a:p>
          <a:p>
            <a:pPr marL="0" indent="0" algn="just">
              <a:lnSpc>
                <a:spcPct val="160000"/>
              </a:lnSpc>
              <a:buNone/>
            </a:pPr>
            <a:r>
              <a:rPr lang="en-US" sz="2000" dirty="0"/>
              <a:t>5) Analytics Module: Real-time dashboards showing performance trends and topic weaknesses.</a:t>
            </a:r>
          </a:p>
          <a:p>
            <a:pPr marL="0" indent="0" algn="just">
              <a:lnSpc>
                <a:spcPct val="160000"/>
              </a:lnSpc>
              <a:buNone/>
            </a:pPr>
            <a:r>
              <a:rPr lang="en-US" sz="2000" dirty="0"/>
              <a:t>6) Architecture: React frontend + Spring Boot backend + PostgreSQL DB, deployment.</a:t>
            </a:r>
          </a:p>
        </p:txBody>
      </p:sp>
    </p:spTree>
    <p:extLst>
      <p:ext uri="{BB962C8B-B14F-4D97-AF65-F5344CB8AC3E}">
        <p14:creationId xmlns:p14="http://schemas.microsoft.com/office/powerpoint/2010/main" val="3408595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29B98-9DC1-00A9-9F8E-2247FFEAA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754" y="209984"/>
            <a:ext cx="7886700" cy="1325563"/>
          </a:xfrm>
        </p:spPr>
        <p:txBody>
          <a:bodyPr>
            <a:normAutofit/>
          </a:bodyPr>
          <a:lstStyle/>
          <a:p>
            <a:pPr algn="just"/>
            <a:r>
              <a:rPr lang="en-IN" sz="4000" b="1" dirty="0"/>
              <a:t>LITERATURE SURVEY</a:t>
            </a: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0286443B-CDA1-46CE-5416-27B44265E0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2750735"/>
              </p:ext>
            </p:extLst>
          </p:nvPr>
        </p:nvGraphicFramePr>
        <p:xfrm>
          <a:off x="564432" y="1358900"/>
          <a:ext cx="8015135" cy="49551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3809">
                  <a:extLst>
                    <a:ext uri="{9D8B030D-6E8A-4147-A177-3AD203B41FA5}">
                      <a16:colId xmlns:a16="http://schemas.microsoft.com/office/drawing/2014/main" val="2796824741"/>
                    </a:ext>
                  </a:extLst>
                </a:gridCol>
                <a:gridCol w="976313">
                  <a:extLst>
                    <a:ext uri="{9D8B030D-6E8A-4147-A177-3AD203B41FA5}">
                      <a16:colId xmlns:a16="http://schemas.microsoft.com/office/drawing/2014/main" val="2183949159"/>
                    </a:ext>
                  </a:extLst>
                </a:gridCol>
                <a:gridCol w="1381125">
                  <a:extLst>
                    <a:ext uri="{9D8B030D-6E8A-4147-A177-3AD203B41FA5}">
                      <a16:colId xmlns:a16="http://schemas.microsoft.com/office/drawing/2014/main" val="1777226861"/>
                    </a:ext>
                  </a:extLst>
                </a:gridCol>
                <a:gridCol w="1714500">
                  <a:extLst>
                    <a:ext uri="{9D8B030D-6E8A-4147-A177-3AD203B41FA5}">
                      <a16:colId xmlns:a16="http://schemas.microsoft.com/office/drawing/2014/main" val="3202516939"/>
                    </a:ext>
                  </a:extLst>
                </a:gridCol>
                <a:gridCol w="1509713">
                  <a:extLst>
                    <a:ext uri="{9D8B030D-6E8A-4147-A177-3AD203B41FA5}">
                      <a16:colId xmlns:a16="http://schemas.microsoft.com/office/drawing/2014/main" val="3735243388"/>
                    </a:ext>
                  </a:extLst>
                </a:gridCol>
                <a:gridCol w="1209675">
                  <a:extLst>
                    <a:ext uri="{9D8B030D-6E8A-4147-A177-3AD203B41FA5}">
                      <a16:colId xmlns:a16="http://schemas.microsoft.com/office/drawing/2014/main" val="2942287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Title (Year)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Authors / Institution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Objective / Scope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Methodology / Tech Used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Key Findings / Contributions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Relevance to </a:t>
                      </a:r>
                      <a:r>
                        <a:rPr lang="en-IN" sz="1200" b="1" kern="1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IntelliQuiz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413941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Intelligent Integrated Knowledge Discovery Platform (2025)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Chaudhary et al. (Sharda Univ., India)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AI-based system for question generation and adaptive learning.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Used NLP (BERT, GPT-4) + RL for auto question generation and difficulty adjustment.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High accuracy in question generation; improved learning efficiency.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Shows how LLMs can automate quiz creation and adapt difficulty.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5598406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Bridging the Gap: AI and the Future of Learning (2025)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Kumar, R. (India)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AI’s impact on education post-NEP 2020.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Analytical review with case studies of AI tools in education.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AI improves inclusivity and personalized learning.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Validates IntelliQuiz’s focus on scalable AI learning in Indian context.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6489011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Smart MCQ Generator using RAG + LLM (2025)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Singaravel</a:t>
                      </a: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 et al. (K.S.R. College, India)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Intelligent MCQ generation for adaptive learning.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Used RAG + prompt-engineered LLMs with student performance tracking.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Adaptive quizzes improved engagement and comprehension.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Reinforces IntelliQuiz’s adaptive quiz logic and AI-based personalization.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417932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Automated Question Generation with LLMs (2024)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Maity &amp; Deroy (IIT Kharagpur)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Explores LLMs in question creation and grading.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Reviewed prompting, fine-tuning, and automated feedback methods.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LLMs can generate high-quality questions and assess answers.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Aligns with IntelliQuiz’s use of prompt tuning and instant feedback.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250051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AI-Driven Adaptive Learning (2025)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Strielkowski et al. (UC Berkeley, Prague Univ.)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Reviews adaptive AI in education for sustainability.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Bibliometric analysis of 3,500+ studies on adaptive learning.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AI learning improves accessibility but needs ethical oversight.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Highlights ethics and privacy importance for </a:t>
                      </a:r>
                      <a:r>
                        <a:rPr lang="en-IN" sz="1200" kern="1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IntelliQuiz</a:t>
                      </a: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 design.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673840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5052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4DD9D7-788A-7DDF-77B0-41D82A386B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C2953-A8EE-7D87-11B7-DF14741FE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754" y="209984"/>
            <a:ext cx="7886700" cy="1325563"/>
          </a:xfrm>
        </p:spPr>
        <p:txBody>
          <a:bodyPr>
            <a:normAutofit/>
          </a:bodyPr>
          <a:lstStyle/>
          <a:p>
            <a:pPr algn="just"/>
            <a:endParaRPr lang="en-IN" sz="4000" b="1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64630E31-92B3-4C93-D0DA-6309D995B3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7410168"/>
              </p:ext>
            </p:extLst>
          </p:nvPr>
        </p:nvGraphicFramePr>
        <p:xfrm>
          <a:off x="564432" y="652653"/>
          <a:ext cx="8015135" cy="55526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3809">
                  <a:extLst>
                    <a:ext uri="{9D8B030D-6E8A-4147-A177-3AD203B41FA5}">
                      <a16:colId xmlns:a16="http://schemas.microsoft.com/office/drawing/2014/main" val="825917756"/>
                    </a:ext>
                  </a:extLst>
                </a:gridCol>
                <a:gridCol w="976313">
                  <a:extLst>
                    <a:ext uri="{9D8B030D-6E8A-4147-A177-3AD203B41FA5}">
                      <a16:colId xmlns:a16="http://schemas.microsoft.com/office/drawing/2014/main" val="1877300652"/>
                    </a:ext>
                  </a:extLst>
                </a:gridCol>
                <a:gridCol w="1381125">
                  <a:extLst>
                    <a:ext uri="{9D8B030D-6E8A-4147-A177-3AD203B41FA5}">
                      <a16:colId xmlns:a16="http://schemas.microsoft.com/office/drawing/2014/main" val="1234597395"/>
                    </a:ext>
                  </a:extLst>
                </a:gridCol>
                <a:gridCol w="1714500">
                  <a:extLst>
                    <a:ext uri="{9D8B030D-6E8A-4147-A177-3AD203B41FA5}">
                      <a16:colId xmlns:a16="http://schemas.microsoft.com/office/drawing/2014/main" val="2818683361"/>
                    </a:ext>
                  </a:extLst>
                </a:gridCol>
                <a:gridCol w="1509713">
                  <a:extLst>
                    <a:ext uri="{9D8B030D-6E8A-4147-A177-3AD203B41FA5}">
                      <a16:colId xmlns:a16="http://schemas.microsoft.com/office/drawing/2014/main" val="1670810308"/>
                    </a:ext>
                  </a:extLst>
                </a:gridCol>
                <a:gridCol w="1209675">
                  <a:extLst>
                    <a:ext uri="{9D8B030D-6E8A-4147-A177-3AD203B41FA5}">
                      <a16:colId xmlns:a16="http://schemas.microsoft.com/office/drawing/2014/main" val="7219825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Title (Year)</a:t>
                      </a:r>
                      <a:endParaRPr lang="en-IN" sz="1200" kern="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Authors / Institution</a:t>
                      </a:r>
                      <a:endParaRPr lang="en-IN" sz="1200" kern="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Objective / Scope</a:t>
                      </a:r>
                      <a:endParaRPr lang="en-IN" sz="1200" kern="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Methodology / Tech Used</a:t>
                      </a:r>
                      <a:endParaRPr lang="en-IN" sz="1200" kern="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Key Findings / Contributions</a:t>
                      </a:r>
                      <a:endParaRPr lang="en-IN" sz="1200" kern="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Relevance to </a:t>
                      </a:r>
                      <a:r>
                        <a:rPr lang="en-IN" sz="1200" b="1" kern="100" baseline="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IntelliQuiz</a:t>
                      </a:r>
                      <a:endParaRPr lang="en-IN" sz="1200" kern="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059870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UC-100 Agentic AI Quiz Generation (2025)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Sreekanth, D. (KSU, USA)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Context-aware adaptive quiz generation.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Used </a:t>
                      </a:r>
                      <a:r>
                        <a:rPr lang="en-IN" sz="1200" kern="1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LangChain</a:t>
                      </a: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 + Gemini + multi-agent LLM workflow.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Accuracy boosted to 93%; reliable quiz generation.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Provides workflow inspiration for </a:t>
                      </a:r>
                      <a:r>
                        <a:rPr lang="en-IN" sz="1200" kern="1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IntelliQuiz’s</a:t>
                      </a: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 LLM integration.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349526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AI Adaptive Learning Platforms Review (2025)</a:t>
                      </a:r>
                      <a:endParaRPr lang="en-IN" sz="1200" kern="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Tan et al.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Reviews AI-based adaptive learning systems.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Systematic review of ML &amp; RL-based personalization models.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ALPs enhance engagement but face explainability issues.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Helps </a:t>
                      </a:r>
                      <a:r>
                        <a:rPr lang="en-IN" sz="1200" kern="100" baseline="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IntelliQuiz</a:t>
                      </a:r>
                      <a:r>
                        <a:rPr lang="en-IN" sz="1200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 adopt proven adaptive feedback methods.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687154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Effectiveness of AI Quiz Creation (2025)</a:t>
                      </a:r>
                      <a:endParaRPr lang="en-IN" sz="1200" kern="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Kusam et al. (ASEE)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Case study on ChatGPT-based quizzes.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Compared AI vs teacher-made quizzes in class.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AI quizzes easier but faster to generate.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Supports adding quality checks &amp; alignment tools in </a:t>
                      </a:r>
                      <a:r>
                        <a:rPr lang="en-IN" sz="1200" kern="100" baseline="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IntelliQuiz</a:t>
                      </a:r>
                      <a:r>
                        <a:rPr lang="en-IN" sz="1200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.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058644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Gamification &amp; Adaptive Learning (2025)</a:t>
                      </a:r>
                      <a:endParaRPr lang="en-IN" sz="1200" kern="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Weiß, F. (Germany)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Discusses AI personalization &amp; gamification.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Industry interview on AI + gamified learning.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Gamification boosts motivation &amp; participation.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Validates IntelliQuiz’s leaderboard and badge system.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331052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AI Quiz Generators in Training (2025)</a:t>
                      </a:r>
                      <a:endParaRPr lang="en-IN" sz="1200" kern="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QuestionPro Team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AI for corporate quiz automation.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Adaptive quizzes + performance analytics.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Saves time, boosts engagement &amp; personalization.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Mirrors IntelliQuiz’s efficiency goals and adaptive design.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0475248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baseline="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SocratiQ</a:t>
                      </a:r>
                      <a:r>
                        <a:rPr lang="en-IN" sz="1200" b="1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 – AI Learning Companion (2025)</a:t>
                      </a:r>
                      <a:endParaRPr lang="en-IN" sz="1200" kern="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Jabbour et al. (Harvard Univ.)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Conversational AI for adaptive quizzes.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LLM embedded in e-textbook for Q&amp;A tutoring.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Increased engagement &amp; comprehension.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Demonstrates </a:t>
                      </a:r>
                      <a:r>
                        <a:rPr lang="en-IN" sz="1200" kern="100" baseline="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IntelliQuiz’s</a:t>
                      </a:r>
                      <a:r>
                        <a:rPr lang="en-IN" sz="1200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 potential for interactive AI learning.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9587622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333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413F3E-EE8F-979D-1A9F-6501C44A5B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897C1-0025-17A1-9570-280C1B3EA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754" y="209984"/>
            <a:ext cx="7886700" cy="1325563"/>
          </a:xfrm>
        </p:spPr>
        <p:txBody>
          <a:bodyPr>
            <a:normAutofit/>
          </a:bodyPr>
          <a:lstStyle/>
          <a:p>
            <a:pPr algn="just"/>
            <a:endParaRPr lang="en-IN" sz="4000" b="1" dirty="0"/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8CB721DD-FC88-8523-7131-8CF8B8A065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8537838"/>
              </p:ext>
            </p:extLst>
          </p:nvPr>
        </p:nvGraphicFramePr>
        <p:xfrm>
          <a:off x="446754" y="1043241"/>
          <a:ext cx="8015135" cy="49551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3809">
                  <a:extLst>
                    <a:ext uri="{9D8B030D-6E8A-4147-A177-3AD203B41FA5}">
                      <a16:colId xmlns:a16="http://schemas.microsoft.com/office/drawing/2014/main" val="4180350497"/>
                    </a:ext>
                  </a:extLst>
                </a:gridCol>
                <a:gridCol w="976313">
                  <a:extLst>
                    <a:ext uri="{9D8B030D-6E8A-4147-A177-3AD203B41FA5}">
                      <a16:colId xmlns:a16="http://schemas.microsoft.com/office/drawing/2014/main" val="2769949112"/>
                    </a:ext>
                  </a:extLst>
                </a:gridCol>
                <a:gridCol w="1381125">
                  <a:extLst>
                    <a:ext uri="{9D8B030D-6E8A-4147-A177-3AD203B41FA5}">
                      <a16:colId xmlns:a16="http://schemas.microsoft.com/office/drawing/2014/main" val="3613996588"/>
                    </a:ext>
                  </a:extLst>
                </a:gridCol>
                <a:gridCol w="1714500">
                  <a:extLst>
                    <a:ext uri="{9D8B030D-6E8A-4147-A177-3AD203B41FA5}">
                      <a16:colId xmlns:a16="http://schemas.microsoft.com/office/drawing/2014/main" val="1703913314"/>
                    </a:ext>
                  </a:extLst>
                </a:gridCol>
                <a:gridCol w="1509713">
                  <a:extLst>
                    <a:ext uri="{9D8B030D-6E8A-4147-A177-3AD203B41FA5}">
                      <a16:colId xmlns:a16="http://schemas.microsoft.com/office/drawing/2014/main" val="3424871533"/>
                    </a:ext>
                  </a:extLst>
                </a:gridCol>
                <a:gridCol w="1209675">
                  <a:extLst>
                    <a:ext uri="{9D8B030D-6E8A-4147-A177-3AD203B41FA5}">
                      <a16:colId xmlns:a16="http://schemas.microsoft.com/office/drawing/2014/main" val="26188912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Title (Year)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Authors / Institution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Objective / Scope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Methodology / Tech Used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Key Findings / Contributions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Relevance to </a:t>
                      </a:r>
                      <a:r>
                        <a:rPr lang="en-IN" sz="1200" b="1" kern="1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IntelliQuiz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266398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Gamifying Learning with AI (2024)</a:t>
                      </a:r>
                      <a:endParaRPr lang="en-IN" sz="1200" kern="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Gómez Niño et al.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Review of AI + gamification for skills.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PRISMA review of 175 studies.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AI + gamification improves motivation &amp; learning.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Supports </a:t>
                      </a:r>
                      <a:r>
                        <a:rPr lang="en-IN" sz="1200" kern="100" baseline="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IntelliQuiz’s</a:t>
                      </a:r>
                      <a:r>
                        <a:rPr lang="en-IN" sz="1200" kern="100" baseline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 hybrid adaptive-gamified approach.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476203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Adaptive Gamification in Science Learning (2024)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Zourmpakis</a:t>
                      </a: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 et al.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Studies adaptive gamification in classrooms.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Experimental study comparing adaptive vs traditional learning.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Adaptive gamification improved learning outcomes.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Supports IntelliQuiz’s adaptive game mechanics for quizzes.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05760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AI-Based Quiz System </a:t>
                      </a:r>
                      <a:r>
                        <a:rPr lang="en-IN" sz="1200" b="1" kern="1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iQS</a:t>
                      </a:r>
                      <a:r>
                        <a:rPr lang="en-IN" sz="12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 (2023)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Wang et al. (DFKI, Germany)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Prototype AI quiz generator integrated with LMS.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Uses ontology-based knowledge modeling + instant feedback.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Positive feedback, improved self-learning.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Confirms </a:t>
                      </a:r>
                      <a:r>
                        <a:rPr lang="en-IN" sz="1200" kern="1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IntelliQuiz’s</a:t>
                      </a: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 model feasibility and LMS integration potential.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862179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Adaptive Gamification in Virtual Classrooms (2023)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Zairon et al.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Review of adaptive gamified e-learning.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Analyzed adaptive game elements in online settings.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Personalization sustains engagement in virtual learning.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Guides IntelliQuiz’s adaptive quiz difficulty &amp; reward system.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372352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Question Generation for Adaptive Education (2021)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Srivastava &amp; Goodman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Generates targeted educational questions via AI.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LM-KT model predicts learner accuracy → generates calibrated questions.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Created personalized, difficulty-controlled questions.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Provides foundation for </a:t>
                      </a:r>
                      <a:r>
                        <a:rPr lang="en-IN" sz="1200" kern="1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IntelliQuiz’s</a:t>
                      </a:r>
                      <a:r>
                        <a:rPr lang="en-IN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ordia New" panose="020B0304020202020204" pitchFamily="34" charset="-34"/>
                        </a:rPr>
                        <a:t> adaptive quiz generation model.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6400453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0600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EB1180-E839-8326-7650-94EAE71239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1855C2DB-45C1-8442-239D-FDD18CA93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err="1"/>
              <a:t>IntelliQuiz</a:t>
            </a:r>
            <a:r>
              <a:rPr lang="en-IN" b="1" dirty="0"/>
              <a:t> System Architecture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8495AA6-A7CE-87D9-92D3-653D4BB73C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57"/>
          <a:stretch>
            <a:fillRect/>
          </a:stretch>
        </p:blipFill>
        <p:spPr bwMode="auto">
          <a:xfrm>
            <a:off x="500105" y="1750142"/>
            <a:ext cx="8222447" cy="4645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264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17062C-1EAF-79B4-133E-61E32D8B7A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3EA7E-FD3B-C7AC-C5C5-04CBD1ECA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704" y="2467896"/>
            <a:ext cx="6764592" cy="1727275"/>
          </a:xfrm>
        </p:spPr>
        <p:txBody>
          <a:bodyPr>
            <a:noAutofit/>
          </a:bodyPr>
          <a:lstStyle/>
          <a:p>
            <a:pPr algn="just"/>
            <a:r>
              <a:rPr lang="en-IN" sz="8000" b="1" dirty="0"/>
              <a:t>UML DIAGRAMS</a:t>
            </a:r>
          </a:p>
        </p:txBody>
      </p:sp>
    </p:spTree>
    <p:extLst>
      <p:ext uri="{BB962C8B-B14F-4D97-AF65-F5344CB8AC3E}">
        <p14:creationId xmlns:p14="http://schemas.microsoft.com/office/powerpoint/2010/main" val="382067349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AY_IGNORE_UCW" val="true"/>
  <p:tag name="PPT/SLIDES/SLIDE5.XML" val="1473424210"/>
  <p:tag name="PPT/NOTESSLIDES/NOTESSLIDE2.XML" val="2275981104"/>
  <p:tag name="PPT/SLIDES/SLIDE1.XML" val="768065439"/>
  <p:tag name="PPT/SLIDES/SLIDE2.XML" val="3413644806"/>
  <p:tag name="PPT/SLIDES/SLIDE3.XML" val="4256860715"/>
  <p:tag name="PPT/SLIDES/SLIDE4.XML" val="542813484"/>
  <p:tag name="PPT/SLIDEMASTERS/SLIDEMASTER1.XML" val="723976521"/>
  <p:tag name="PPT/SLIDELAYOUTS/SLIDELAYOUT1.XML" val="3956378623"/>
  <p:tag name="PPT/SLIDELAYOUTS/SLIDELAYOUT2.XML" val="4149374666"/>
  <p:tag name="PPT/SLIDELAYOUTS/SLIDELAYOUT3.XML" val="2068938681"/>
  <p:tag name="PPT/SLIDELAYOUTS/SLIDELAYOUT4.XML" val="2707571204"/>
  <p:tag name="PPT/SLIDELAYOUTS/SLIDELAYOUT5.XML" val="4111414738"/>
  <p:tag name="PPT/SLIDELAYOUTS/SLIDELAYOUT6.XML" val="1602084186"/>
  <p:tag name="PPT/SLIDELAYOUTS/SLIDELAYOUT7.XML" val="2237963864"/>
  <p:tag name="PPT/SLIDELAYOUTS/SLIDELAYOUT9.XML" val="1432173998"/>
  <p:tag name="PPT/SLIDELAYOUTS/SLIDELAYOUT10.XML" val="418578016"/>
  <p:tag name="PPT/SLIDELAYOUTS/SLIDELAYOUT11.XML" val="2125532733"/>
  <p:tag name="PPT/SLIDELAYOUTS/SLIDELAYOUT8.XML" val="2622245107"/>
  <p:tag name="PPT/NOTESSLIDES/NOTESSLIDE1.XML" val="2667930356"/>
  <p:tag name="PPT/MEDIA/IMAGE1.JPEG" val="2543887289"/>
  <p:tag name="PPT/THEME/THEME2.XML" val="1236056281"/>
  <p:tag name="PPT/NOTESMASTERS/NOTESMASTER1.XML" val="2197881455"/>
  <p:tag name="PPT/THEME/THEME1.XML" val="3264334434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A-13 final review</Template>
  <TotalTime>625</TotalTime>
  <Words>1183</Words>
  <Application>Microsoft Office PowerPoint</Application>
  <PresentationFormat>On-screen Show (4:3)</PresentationFormat>
  <Paragraphs>157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Arial Black</vt:lpstr>
      <vt:lpstr>Britannic Bold</vt:lpstr>
      <vt:lpstr>Calibri</vt:lpstr>
      <vt:lpstr>Calibri Light</vt:lpstr>
      <vt:lpstr>Libre Franklin</vt:lpstr>
      <vt:lpstr>Times New Roman</vt:lpstr>
      <vt:lpstr>Office Theme</vt:lpstr>
      <vt:lpstr>PowerPoint Presentation</vt:lpstr>
      <vt:lpstr>ABSTRACT</vt:lpstr>
      <vt:lpstr>PROBLEM STATEMENT</vt:lpstr>
      <vt:lpstr>PROPOSED SOLUTION</vt:lpstr>
      <vt:lpstr>LITERATURE SURVEY</vt:lpstr>
      <vt:lpstr>PowerPoint Presentation</vt:lpstr>
      <vt:lpstr>PowerPoint Presentation</vt:lpstr>
      <vt:lpstr>IntelliQuiz System Architecture</vt:lpstr>
      <vt:lpstr>UML DIAGRAMS</vt:lpstr>
      <vt:lpstr>IntelliQuiz Class Diagram</vt:lpstr>
      <vt:lpstr>IntelliQuiz Use Case Diagram</vt:lpstr>
      <vt:lpstr>IntelliQuiz Sequence Diagram</vt:lpstr>
      <vt:lpstr>IntelliQuiz Activity Diagram</vt:lpstr>
      <vt:lpstr>IntelliQuiz Component Diagram</vt:lpstr>
      <vt:lpstr>IntelliQuiz Communication Diagram</vt:lpstr>
      <vt:lpstr>IntelliQuiz Deployment Diagram</vt:lpstr>
      <vt:lpstr>IMPLEMENTATION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Gnaneshwar Reddy Yenna</dc:creator>
  <cp:lastModifiedBy>Gnaneshwar Reddy Yenna</cp:lastModifiedBy>
  <cp:revision>41</cp:revision>
  <dcterms:created xsi:type="dcterms:W3CDTF">2025-03-09T07:09:13Z</dcterms:created>
  <dcterms:modified xsi:type="dcterms:W3CDTF">2025-10-14T08:35:08Z</dcterms:modified>
</cp:coreProperties>
</file>